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3" r:id="rId4"/>
    <p:sldId id="274" r:id="rId5"/>
    <p:sldId id="275" r:id="rId6"/>
    <p:sldId id="262" r:id="rId7"/>
    <p:sldId id="267" r:id="rId8"/>
    <p:sldId id="278" r:id="rId9"/>
    <p:sldId id="270" r:id="rId10"/>
    <p:sldId id="269" r:id="rId11"/>
    <p:sldId id="268" r:id="rId12"/>
    <p:sldId id="304" r:id="rId13"/>
    <p:sldId id="272" r:id="rId14"/>
    <p:sldId id="277" r:id="rId15"/>
    <p:sldId id="279" r:id="rId16"/>
    <p:sldId id="286" r:id="rId17"/>
    <p:sldId id="287" r:id="rId18"/>
    <p:sldId id="280" r:id="rId19"/>
    <p:sldId id="288" r:id="rId20"/>
    <p:sldId id="281" r:id="rId21"/>
    <p:sldId id="290" r:id="rId22"/>
    <p:sldId id="289" r:id="rId23"/>
    <p:sldId id="291" r:id="rId24"/>
    <p:sldId id="293" r:id="rId25"/>
    <p:sldId id="292" r:id="rId26"/>
    <p:sldId id="282" r:id="rId27"/>
    <p:sldId id="283" r:id="rId28"/>
    <p:sldId id="298" r:id="rId29"/>
    <p:sldId id="297" r:id="rId30"/>
    <p:sldId id="296" r:id="rId31"/>
    <p:sldId id="295" r:id="rId32"/>
    <p:sldId id="284" r:id="rId33"/>
    <p:sldId id="303" r:id="rId34"/>
    <p:sldId id="302" r:id="rId35"/>
    <p:sldId id="301" r:id="rId36"/>
    <p:sldId id="300" r:id="rId37"/>
    <p:sldId id="299" r:id="rId38"/>
    <p:sldId id="285" r:id="rId3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74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46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551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3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96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21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17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220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590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82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79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F6317-6FDF-4B1C-923D-53845AA0874C}" type="datetimeFigureOut">
              <a:rPr lang="de-DE" smtClean="0"/>
              <a:t>23.08.2016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AC76-12AA-4270-8F07-F2CD527C5D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50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Bildung </a:t>
            </a:r>
            <a:r>
              <a:rPr lang="de-DE" b="1" dirty="0"/>
              <a:t>der Gesamtqualifikation</a:t>
            </a:r>
            <a:r>
              <a:rPr lang="de-DE" dirty="0"/>
              <a:t/>
            </a:r>
            <a:br>
              <a:rPr lang="de-DE" dirty="0"/>
            </a:br>
            <a:r>
              <a:rPr lang="de-DE" b="1" dirty="0" smtClean="0"/>
              <a:t>Bedingungen für die Zulassung zur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Abiturprüfung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9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836712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Bedingungen für die Zulassung zur </a:t>
            </a:r>
            <a:r>
              <a:rPr lang="de-DE" sz="2400" b="1" dirty="0" smtClean="0"/>
              <a:t>Abiturprüfung</a:t>
            </a:r>
          </a:p>
          <a:p>
            <a:endParaRPr lang="de-DE" sz="2400" b="1" dirty="0"/>
          </a:p>
          <a:p>
            <a:r>
              <a:rPr lang="de-DE" sz="2400" dirty="0"/>
              <a:t>Maximal zulässige Anzahl von Defiziten (20 %) bei Einbringung von:</a:t>
            </a:r>
          </a:p>
          <a:p>
            <a:r>
              <a:rPr lang="de-DE" sz="2400" dirty="0"/>
              <a:t>35 – 37 Kursen: 7 Defizite, davon höchstens 3 LK-Defizite</a:t>
            </a:r>
          </a:p>
          <a:p>
            <a:r>
              <a:rPr lang="de-DE" sz="2400" dirty="0"/>
              <a:t>38 – 40 Kursen: 8 Defizite, davon höchstens 3 LK-Defizite</a:t>
            </a:r>
          </a:p>
          <a:p>
            <a:endParaRPr lang="de-DE" sz="2400" dirty="0" smtClean="0"/>
          </a:p>
          <a:p>
            <a:r>
              <a:rPr lang="de-DE" sz="2400" dirty="0" smtClean="0"/>
              <a:t>Leistungsdefizit</a:t>
            </a:r>
            <a:r>
              <a:rPr lang="de-DE" sz="2400" dirty="0"/>
              <a:t>: weniger als 5 Punkte, also auch 4 -</a:t>
            </a:r>
          </a:p>
          <a:p>
            <a:endParaRPr lang="de-DE" sz="2400" dirty="0" smtClean="0"/>
          </a:p>
          <a:p>
            <a:r>
              <a:rPr lang="de-DE" sz="2400" dirty="0" smtClean="0"/>
              <a:t>Kein </a:t>
            </a:r>
            <a:r>
              <a:rPr lang="de-DE" sz="2400" dirty="0"/>
              <a:t>anzurechnender Kurs darf mit 0 Punkten abgeschlossen </a:t>
            </a:r>
            <a:endParaRPr lang="de-DE" sz="2400" dirty="0" smtClean="0"/>
          </a:p>
          <a:p>
            <a:r>
              <a:rPr lang="de-DE" sz="2400" dirty="0" smtClean="0"/>
              <a:t>werden.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6775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836712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Bedingungen für die Zulassung zur </a:t>
            </a:r>
            <a:r>
              <a:rPr lang="de-DE" sz="2400" b="1" dirty="0" smtClean="0"/>
              <a:t>Abiturprüfung</a:t>
            </a:r>
          </a:p>
          <a:p>
            <a:endParaRPr lang="de-DE" sz="2400" b="1" dirty="0"/>
          </a:p>
          <a:p>
            <a:r>
              <a:rPr lang="de-DE" sz="2400" dirty="0"/>
              <a:t>Maximal zulässige Anzahl von Defiziten (20 %) bei Einbringung von:</a:t>
            </a:r>
          </a:p>
          <a:p>
            <a:r>
              <a:rPr lang="de-DE" sz="2400" dirty="0"/>
              <a:t>35 – 37 Kursen: 7 Defizite, davon höchstens 3 LK-Defizite</a:t>
            </a:r>
          </a:p>
          <a:p>
            <a:r>
              <a:rPr lang="de-DE" sz="2400" dirty="0"/>
              <a:t>38 – 40 Kursen: 8 Defizite, davon höchstens 3 LK-Defizite</a:t>
            </a:r>
          </a:p>
          <a:p>
            <a:endParaRPr lang="de-DE" sz="2400" dirty="0" smtClean="0"/>
          </a:p>
          <a:p>
            <a:r>
              <a:rPr lang="de-DE" sz="2400" dirty="0" smtClean="0"/>
              <a:t>Leistungsdefizit</a:t>
            </a:r>
            <a:r>
              <a:rPr lang="de-DE" sz="2400" dirty="0"/>
              <a:t>: weniger als 5 Punkte, also auch 4 -</a:t>
            </a:r>
          </a:p>
          <a:p>
            <a:endParaRPr lang="de-DE" sz="2400" dirty="0" smtClean="0"/>
          </a:p>
          <a:p>
            <a:r>
              <a:rPr lang="de-DE" sz="2400" dirty="0" smtClean="0"/>
              <a:t>Kein </a:t>
            </a:r>
            <a:r>
              <a:rPr lang="de-DE" sz="2400" dirty="0"/>
              <a:t>anzurechnender Kurs darf mit 0 Punkten abgeschlossen </a:t>
            </a:r>
            <a:endParaRPr lang="de-DE" sz="2400" dirty="0" smtClean="0"/>
          </a:p>
          <a:p>
            <a:r>
              <a:rPr lang="de-DE" sz="2400" dirty="0" smtClean="0"/>
              <a:t>werden.</a:t>
            </a:r>
          </a:p>
          <a:p>
            <a:endParaRPr lang="de-DE" sz="2400" dirty="0"/>
          </a:p>
          <a:p>
            <a:r>
              <a:rPr lang="de-DE" sz="2400" dirty="0"/>
              <a:t>In Block I müssen mindestens 200 Punkte erreicht werden.</a:t>
            </a:r>
          </a:p>
        </p:txBody>
      </p:sp>
    </p:spTree>
    <p:extLst>
      <p:ext uri="{BB962C8B-B14F-4D97-AF65-F5344CB8AC3E}">
        <p14:creationId xmlns:p14="http://schemas.microsoft.com/office/powerpoint/2010/main" val="16775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755576" y="751344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smtClean="0"/>
              <a:t>Schriftliche Fächer in der Q1</a:t>
            </a:r>
            <a:endParaRPr lang="de-DE" sz="2400" b="1" dirty="0"/>
          </a:p>
          <a:p>
            <a:endParaRPr lang="de-D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Alle Abiturfächer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Alle Leistungskurse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Deutsch, Mathematik, Spanisch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2 Fremdsprachen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1 Naturwissenschaft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1 Gesellschaftswissenschaft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 smtClean="0"/>
              <a:t>Physik, Mathematik, Chemie, Spanisch</a:t>
            </a:r>
          </a:p>
          <a:p>
            <a:r>
              <a:rPr lang="de-DE" sz="2400" dirty="0"/>
              <a:t>	</a:t>
            </a:r>
            <a:r>
              <a:rPr lang="de-DE" sz="2400" dirty="0" smtClean="0"/>
              <a:t>	GK	2 stündig</a:t>
            </a:r>
          </a:p>
          <a:p>
            <a:r>
              <a:rPr lang="de-DE" sz="2400" dirty="0"/>
              <a:t>	</a:t>
            </a:r>
            <a:r>
              <a:rPr lang="de-DE" sz="2400" dirty="0" smtClean="0"/>
              <a:t>	LK	3 stündig</a:t>
            </a:r>
          </a:p>
          <a:p>
            <a:r>
              <a:rPr lang="de-DE" sz="2400" dirty="0" smtClean="0"/>
              <a:t>Englisch, Deutsch, Geschichte, Erdkunde, </a:t>
            </a:r>
            <a:r>
              <a:rPr lang="de-DE" sz="2400" dirty="0" err="1" smtClean="0"/>
              <a:t>Pädogigik</a:t>
            </a:r>
            <a:r>
              <a:rPr lang="de-DE" sz="2400" dirty="0" smtClean="0"/>
              <a:t>, Biologie</a:t>
            </a:r>
          </a:p>
          <a:p>
            <a:r>
              <a:rPr lang="de-DE" sz="2400" dirty="0"/>
              <a:t>	</a:t>
            </a:r>
            <a:r>
              <a:rPr lang="de-DE" sz="2400" dirty="0" smtClean="0"/>
              <a:t>	GK	3 stündig</a:t>
            </a:r>
          </a:p>
          <a:p>
            <a:r>
              <a:rPr lang="de-DE" sz="2400" dirty="0"/>
              <a:t>	</a:t>
            </a:r>
            <a:r>
              <a:rPr lang="de-DE" sz="2400" dirty="0" smtClean="0"/>
              <a:t>	LK	4 stündig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83654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1196752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Folgen bei </a:t>
            </a:r>
            <a:r>
              <a:rPr lang="de-DE" sz="3600" b="1" dirty="0" smtClean="0"/>
              <a:t>Nichtzulassung</a:t>
            </a:r>
          </a:p>
          <a:p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209011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119675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Folgen bei </a:t>
            </a:r>
            <a:r>
              <a:rPr lang="de-DE" sz="3600" b="1" dirty="0" smtClean="0"/>
              <a:t>Nichtzulassung</a:t>
            </a:r>
          </a:p>
          <a:p>
            <a:endParaRPr lang="de-DE" sz="3600" b="1" dirty="0"/>
          </a:p>
          <a:p>
            <a:r>
              <a:rPr lang="de-DE" sz="3600" dirty="0"/>
              <a:t>• Wiederholung der Jahrgangsstufe Q2</a:t>
            </a:r>
          </a:p>
          <a:p>
            <a:r>
              <a:rPr lang="de-DE" sz="3600" dirty="0"/>
              <a:t>• bisher in Q2 erworbene Noten verfallen</a:t>
            </a:r>
          </a:p>
          <a:p>
            <a:r>
              <a:rPr lang="de-DE" sz="3600" dirty="0"/>
              <a:t>• Wird dadurch die Verweildauer von </a:t>
            </a:r>
            <a:r>
              <a:rPr lang="de-DE" sz="3600" b="1" dirty="0"/>
              <a:t>vier </a:t>
            </a:r>
            <a:r>
              <a:rPr lang="de-DE" sz="3600" dirty="0"/>
              <a:t>Jahren überschritten, muss man</a:t>
            </a:r>
          </a:p>
          <a:p>
            <a:r>
              <a:rPr lang="de-DE" sz="3600" dirty="0"/>
              <a:t>die Schule verlassen.</a:t>
            </a:r>
          </a:p>
        </p:txBody>
      </p:sp>
    </p:spTree>
    <p:extLst>
      <p:ext uri="{BB962C8B-B14F-4D97-AF65-F5344CB8AC3E}">
        <p14:creationId xmlns:p14="http://schemas.microsoft.com/office/powerpoint/2010/main" val="323420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98072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b="1" dirty="0"/>
              <a:t>Bildung der </a:t>
            </a:r>
            <a:r>
              <a:rPr lang="de-DE" sz="3200" b="1" dirty="0" smtClean="0"/>
              <a:t>Gesamtqualifikation</a:t>
            </a:r>
          </a:p>
          <a:p>
            <a:pPr algn="ctr"/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45657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980728"/>
            <a:ext cx="849694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b="1" dirty="0"/>
              <a:t>Bildung der </a:t>
            </a:r>
            <a:r>
              <a:rPr lang="de-DE" sz="3200" b="1" dirty="0" smtClean="0"/>
              <a:t>Gesamtqualifikation</a:t>
            </a:r>
          </a:p>
          <a:p>
            <a:pPr algn="ctr"/>
            <a:endParaRPr lang="de-DE" sz="3200" b="1" dirty="0"/>
          </a:p>
          <a:p>
            <a:r>
              <a:rPr lang="sv-SE" sz="2400" dirty="0"/>
              <a:t>Block I </a:t>
            </a:r>
            <a:r>
              <a:rPr lang="sv-SE" sz="2400" dirty="0" smtClean="0"/>
              <a:t>                +               Block </a:t>
            </a:r>
            <a:r>
              <a:rPr lang="sv-SE" sz="2400" dirty="0"/>
              <a:t>II </a:t>
            </a:r>
            <a:r>
              <a:rPr lang="sv-SE" sz="2400" dirty="0" smtClean="0"/>
              <a:t>          =     Abiturpunkte </a:t>
            </a:r>
            <a:br>
              <a:rPr lang="sv-SE" sz="2400" dirty="0" smtClean="0"/>
            </a:br>
            <a:r>
              <a:rPr lang="sv-SE" sz="2400" dirty="0" smtClean="0"/>
              <a:t/>
            </a:r>
            <a:br>
              <a:rPr lang="sv-SE" sz="2400" dirty="0" smtClean="0"/>
            </a:br>
            <a:r>
              <a:rPr lang="de-DE" sz="2400" dirty="0" smtClean="0"/>
              <a:t>(Q </a:t>
            </a:r>
            <a:r>
              <a:rPr lang="de-DE" sz="2400" dirty="0"/>
              <a:t>1 + Q2) </a:t>
            </a:r>
            <a:r>
              <a:rPr lang="de-DE" sz="2400" dirty="0" smtClean="0"/>
              <a:t>                    (</a:t>
            </a:r>
            <a:r>
              <a:rPr lang="de-DE" sz="2400" dirty="0"/>
              <a:t>Abiturprüfung)</a:t>
            </a:r>
          </a:p>
          <a:p>
            <a:r>
              <a:rPr lang="de-DE" sz="2400" dirty="0" smtClean="0"/>
              <a:t/>
            </a:r>
            <a:br>
              <a:rPr lang="de-DE" sz="2400" dirty="0" smtClean="0"/>
            </a:b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67161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980728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b="1" dirty="0"/>
              <a:t>Bildung der </a:t>
            </a:r>
            <a:r>
              <a:rPr lang="de-DE" sz="3200" b="1" dirty="0" smtClean="0"/>
              <a:t>Gesamtqualifikation</a:t>
            </a:r>
          </a:p>
          <a:p>
            <a:pPr algn="ctr"/>
            <a:endParaRPr lang="de-DE" sz="3200" b="1" dirty="0"/>
          </a:p>
          <a:p>
            <a:r>
              <a:rPr lang="sv-SE" sz="2400" dirty="0"/>
              <a:t>Block I </a:t>
            </a:r>
            <a:r>
              <a:rPr lang="sv-SE" sz="2400" dirty="0" smtClean="0"/>
              <a:t>                +               Block </a:t>
            </a:r>
            <a:r>
              <a:rPr lang="sv-SE" sz="2400" dirty="0"/>
              <a:t>II </a:t>
            </a:r>
            <a:r>
              <a:rPr lang="sv-SE" sz="2400" dirty="0" smtClean="0"/>
              <a:t>          =     Abiturpunkte </a:t>
            </a:r>
            <a:br>
              <a:rPr lang="sv-SE" sz="2400" dirty="0" smtClean="0"/>
            </a:br>
            <a:r>
              <a:rPr lang="sv-SE" sz="2400" dirty="0" smtClean="0"/>
              <a:t/>
            </a:r>
            <a:br>
              <a:rPr lang="sv-SE" sz="2400" dirty="0" smtClean="0"/>
            </a:br>
            <a:r>
              <a:rPr lang="de-DE" sz="2400" dirty="0" smtClean="0"/>
              <a:t>(Q </a:t>
            </a:r>
            <a:r>
              <a:rPr lang="de-DE" sz="2400" dirty="0"/>
              <a:t>1 + Q2) </a:t>
            </a:r>
            <a:r>
              <a:rPr lang="de-DE" sz="2400" dirty="0" smtClean="0"/>
              <a:t>                    (</a:t>
            </a:r>
            <a:r>
              <a:rPr lang="de-DE" sz="2400" dirty="0"/>
              <a:t>Abiturprüfung)</a:t>
            </a:r>
          </a:p>
          <a:p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200 </a:t>
            </a:r>
            <a:r>
              <a:rPr lang="de-DE" sz="2400" dirty="0"/>
              <a:t>– 600 P.  </a:t>
            </a:r>
            <a:r>
              <a:rPr lang="de-DE" sz="2400" dirty="0" smtClean="0"/>
              <a:t>     +           100 </a:t>
            </a:r>
            <a:r>
              <a:rPr lang="de-DE" sz="2400" dirty="0"/>
              <a:t>– 300 P. </a:t>
            </a:r>
            <a:r>
              <a:rPr lang="de-DE" sz="2400" dirty="0" smtClean="0"/>
              <a:t>      =     300-900 </a:t>
            </a:r>
            <a:r>
              <a:rPr lang="de-DE" sz="2400" dirty="0"/>
              <a:t>P</a:t>
            </a:r>
            <a:r>
              <a:rPr lang="de-DE" sz="2400" dirty="0" smtClean="0"/>
              <a:t>.</a:t>
            </a:r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Die Durchschnittsnote wird anhand einer Tabelle bestimmt.</a:t>
            </a:r>
          </a:p>
          <a:p>
            <a:r>
              <a:rPr lang="de-DE" sz="2400" dirty="0"/>
              <a:t>(s. </a:t>
            </a:r>
            <a:r>
              <a:rPr lang="de-DE" sz="2400" dirty="0" smtClean="0"/>
              <a:t>Merkblatt zur Berechnung der Gesamtqualifikation)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67161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1628507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Verfahren in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342369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1628507"/>
            <a:ext cx="748883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Verfahren in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  <a:p>
            <a:r>
              <a:rPr lang="de-DE" sz="4000" b="1" dirty="0"/>
              <a:t>Voraussetzungen für das Bestehen</a:t>
            </a:r>
          </a:p>
          <a:p>
            <a:r>
              <a:rPr lang="de-DE" sz="4000" b="1" dirty="0"/>
              <a:t>der Abiturprüfung</a:t>
            </a:r>
          </a:p>
          <a:p>
            <a:r>
              <a:rPr lang="de-DE" sz="4000" dirty="0"/>
              <a:t>(Block II der Gesamtqualifikation)</a:t>
            </a:r>
          </a:p>
        </p:txBody>
      </p:sp>
    </p:spTree>
    <p:extLst>
      <p:ext uri="{BB962C8B-B14F-4D97-AF65-F5344CB8AC3E}">
        <p14:creationId xmlns:p14="http://schemas.microsoft.com/office/powerpoint/2010/main" val="273144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755576" y="548680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Bildung der </a:t>
            </a:r>
            <a:r>
              <a:rPr lang="de-DE" sz="3600" b="1" dirty="0" smtClean="0"/>
              <a:t>Gesamtqualifikation</a:t>
            </a:r>
          </a:p>
          <a:p>
            <a:endParaRPr lang="de-DE" sz="3600" b="1" dirty="0"/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23176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64118" y="69269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Fächer der Abiturprüfung (Block II</a:t>
            </a:r>
            <a:r>
              <a:rPr lang="de-DE" sz="3600" b="1" dirty="0" smtClean="0"/>
              <a:t>)</a:t>
            </a:r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14972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64118" y="692696"/>
            <a:ext cx="712879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Fächer der Abiturprüfung (Block II)</a:t>
            </a:r>
          </a:p>
          <a:p>
            <a:r>
              <a:rPr lang="de-DE" sz="2800" dirty="0"/>
              <a:t>1. Fach: Leistungskurs (schriftlich)</a:t>
            </a:r>
          </a:p>
          <a:p>
            <a:r>
              <a:rPr lang="de-DE" sz="2800" dirty="0"/>
              <a:t>2. Fach: Leistungskurs (schriftlich)</a:t>
            </a:r>
          </a:p>
          <a:p>
            <a:r>
              <a:rPr lang="de-DE" sz="2800" dirty="0"/>
              <a:t>3. Fach: Grundkurs (schriftlich)</a:t>
            </a:r>
          </a:p>
          <a:p>
            <a:r>
              <a:rPr lang="de-DE" sz="2800" dirty="0"/>
              <a:t>4. Fach: Grundkurs (mündlich</a:t>
            </a:r>
            <a:r>
              <a:rPr lang="de-DE" sz="2800" dirty="0" smtClean="0"/>
              <a:t>)</a:t>
            </a:r>
          </a:p>
          <a:p>
            <a:endParaRPr lang="de-DE" sz="2800" dirty="0"/>
          </a:p>
          <a:p>
            <a:r>
              <a:rPr lang="de-DE" sz="2800" dirty="0"/>
              <a:t>Jedes Prüfungsfach wird </a:t>
            </a:r>
            <a:r>
              <a:rPr lang="de-DE" sz="2800" b="1" dirty="0"/>
              <a:t>fünffach </a:t>
            </a:r>
            <a:r>
              <a:rPr lang="de-DE" sz="2800" dirty="0"/>
              <a:t>gewertet</a:t>
            </a:r>
            <a:r>
              <a:rPr lang="de-DE" sz="2800" dirty="0" smtClean="0"/>
              <a:t>.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2443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64118" y="692696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Fächer der Abiturprüfung (Block II)</a:t>
            </a:r>
          </a:p>
          <a:p>
            <a:r>
              <a:rPr lang="de-DE" sz="2800" dirty="0"/>
              <a:t>1. Fach: Leistungskurs (schriftlich)</a:t>
            </a:r>
          </a:p>
          <a:p>
            <a:r>
              <a:rPr lang="de-DE" sz="2800" dirty="0"/>
              <a:t>2. Fach: Leistungskurs (schriftlich)</a:t>
            </a:r>
          </a:p>
          <a:p>
            <a:r>
              <a:rPr lang="de-DE" sz="2800" dirty="0"/>
              <a:t>3. Fach: Grundkurs (schriftlich)</a:t>
            </a:r>
          </a:p>
          <a:p>
            <a:r>
              <a:rPr lang="de-DE" sz="2800" dirty="0"/>
              <a:t>4. Fach: Grundkurs (mündlich</a:t>
            </a:r>
            <a:r>
              <a:rPr lang="de-DE" sz="2800" dirty="0" smtClean="0"/>
              <a:t>)</a:t>
            </a:r>
          </a:p>
          <a:p>
            <a:endParaRPr lang="de-DE" sz="2800" dirty="0"/>
          </a:p>
          <a:p>
            <a:r>
              <a:rPr lang="de-DE" sz="2800" dirty="0"/>
              <a:t>Jedes Prüfungsfach wird </a:t>
            </a:r>
            <a:r>
              <a:rPr lang="de-DE" sz="2800" b="1" dirty="0"/>
              <a:t>fünffach </a:t>
            </a:r>
            <a:r>
              <a:rPr lang="de-DE" sz="2800" dirty="0"/>
              <a:t>gewertet</a:t>
            </a:r>
            <a:r>
              <a:rPr lang="de-DE" sz="2800" dirty="0" smtClean="0"/>
              <a:t>.</a:t>
            </a:r>
          </a:p>
          <a:p>
            <a:endParaRPr lang="de-DE" sz="2800" dirty="0"/>
          </a:p>
          <a:p>
            <a:r>
              <a:rPr lang="de-DE" sz="2800" dirty="0"/>
              <a:t>D.h. jedes Prüfungsfach macht 25% der Punktzahl in Block II aus</a:t>
            </a:r>
            <a:r>
              <a:rPr lang="de-DE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43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74688" y="620688"/>
            <a:ext cx="69127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Dauer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399645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74688" y="620688"/>
            <a:ext cx="691276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Dauer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  <a:p>
            <a:r>
              <a:rPr lang="de-DE" sz="2800" b="1" dirty="0"/>
              <a:t>1. + 2. Leistungskurs: </a:t>
            </a:r>
            <a:r>
              <a:rPr lang="de-DE" sz="2800" dirty="0"/>
              <a:t>4 ¼ Zeitstunden</a:t>
            </a:r>
          </a:p>
          <a:p>
            <a:r>
              <a:rPr lang="de-DE" sz="2800" b="1" dirty="0"/>
              <a:t>3. Abiturfach: </a:t>
            </a:r>
            <a:r>
              <a:rPr lang="de-DE" sz="2800" dirty="0"/>
              <a:t>3 </a:t>
            </a:r>
            <a:r>
              <a:rPr lang="de-DE" sz="2800" dirty="0" smtClean="0"/>
              <a:t>Zeitstunden</a:t>
            </a:r>
          </a:p>
        </p:txBody>
      </p:sp>
    </p:spTree>
    <p:extLst>
      <p:ext uri="{BB962C8B-B14F-4D97-AF65-F5344CB8AC3E}">
        <p14:creationId xmlns:p14="http://schemas.microsoft.com/office/powerpoint/2010/main" val="3996458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74688" y="620688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Dauer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  <a:p>
            <a:r>
              <a:rPr lang="de-DE" sz="2800" b="1" dirty="0"/>
              <a:t>1. + 2. Leistungskurs: </a:t>
            </a:r>
            <a:r>
              <a:rPr lang="de-DE" sz="2800" dirty="0"/>
              <a:t>4 ¼ Zeitstunden</a:t>
            </a:r>
          </a:p>
          <a:p>
            <a:r>
              <a:rPr lang="de-DE" sz="2800" b="1" dirty="0"/>
              <a:t>3. Abiturfach: </a:t>
            </a:r>
            <a:r>
              <a:rPr lang="de-DE" sz="2800" dirty="0"/>
              <a:t>3 </a:t>
            </a:r>
            <a:r>
              <a:rPr lang="de-DE" sz="2800" dirty="0" smtClean="0"/>
              <a:t>Zeitstunden</a:t>
            </a:r>
          </a:p>
          <a:p>
            <a:r>
              <a:rPr lang="de-DE" sz="2400" dirty="0"/>
              <a:t>Bei </a:t>
            </a:r>
            <a:r>
              <a:rPr lang="de-DE" sz="2400" dirty="0" smtClean="0"/>
              <a:t>Aufgabenauswahl zusätzlich </a:t>
            </a:r>
            <a:r>
              <a:rPr lang="de-DE" sz="2400" dirty="0"/>
              <a:t>30 Minuten.</a:t>
            </a:r>
          </a:p>
          <a:p>
            <a:endParaRPr lang="de-DE" sz="2800" dirty="0"/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9964586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74688" y="620688"/>
            <a:ext cx="691276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/>
              <a:t>Dauer der </a:t>
            </a:r>
            <a:r>
              <a:rPr lang="de-DE" sz="4000" b="1" dirty="0" smtClean="0"/>
              <a:t>Abiturprüfung</a:t>
            </a:r>
          </a:p>
          <a:p>
            <a:endParaRPr lang="de-DE" sz="4000" b="1" dirty="0"/>
          </a:p>
          <a:p>
            <a:r>
              <a:rPr lang="de-DE" sz="2800" b="1" dirty="0"/>
              <a:t>1. + 2. Leistungskurs: </a:t>
            </a:r>
            <a:r>
              <a:rPr lang="de-DE" sz="2800" dirty="0"/>
              <a:t>4 ¼ Zeitstunden</a:t>
            </a:r>
          </a:p>
          <a:p>
            <a:r>
              <a:rPr lang="de-DE" sz="2800" b="1" dirty="0"/>
              <a:t>3. Abiturfach: </a:t>
            </a:r>
            <a:r>
              <a:rPr lang="de-DE" sz="2800" dirty="0"/>
              <a:t>3 </a:t>
            </a:r>
            <a:r>
              <a:rPr lang="de-DE" sz="2800" dirty="0" smtClean="0"/>
              <a:t>Zeitstunden</a:t>
            </a:r>
          </a:p>
          <a:p>
            <a:r>
              <a:rPr lang="de-DE" sz="2400" dirty="0"/>
              <a:t>Bei </a:t>
            </a:r>
            <a:r>
              <a:rPr lang="de-DE" sz="2400" dirty="0" smtClean="0"/>
              <a:t>Aufgabenauswahl zusätzlich </a:t>
            </a:r>
            <a:r>
              <a:rPr lang="de-DE" sz="2400" dirty="0"/>
              <a:t>30 Minuten.</a:t>
            </a:r>
          </a:p>
          <a:p>
            <a:endParaRPr lang="de-DE" sz="2800" dirty="0"/>
          </a:p>
          <a:p>
            <a:endParaRPr lang="de-DE" sz="2800" dirty="0"/>
          </a:p>
          <a:p>
            <a:r>
              <a:rPr lang="de-DE" sz="2800" b="1" dirty="0"/>
              <a:t>4. Abiturfach / mdl. Prüfungen 1.-3. Abiturfach:</a:t>
            </a:r>
          </a:p>
          <a:p>
            <a:r>
              <a:rPr lang="de-DE" sz="2800" dirty="0"/>
              <a:t>30 Minuten Vorbereitungszeit</a:t>
            </a:r>
          </a:p>
          <a:p>
            <a:r>
              <a:rPr lang="de-DE" sz="2800" dirty="0"/>
              <a:t>20-30 Minuten </a:t>
            </a:r>
            <a:r>
              <a:rPr lang="de-DE" sz="2800" dirty="0" smtClean="0"/>
              <a:t>Prüfungszeit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160524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4868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Bestehen der </a:t>
            </a:r>
            <a:r>
              <a:rPr lang="de-DE" sz="3600" b="1" dirty="0" smtClean="0"/>
              <a:t>Abiturprüfung</a:t>
            </a:r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1869671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48680"/>
            <a:ext cx="734481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Bestehen der Abiturprüfung</a:t>
            </a:r>
          </a:p>
          <a:p>
            <a:r>
              <a:rPr lang="de-DE" sz="2800" dirty="0"/>
              <a:t>mindestens </a:t>
            </a:r>
            <a:r>
              <a:rPr lang="de-DE" sz="2800" b="1" dirty="0"/>
              <a:t>100 Punkte </a:t>
            </a:r>
            <a:r>
              <a:rPr lang="de-DE" sz="2800" dirty="0"/>
              <a:t>als Gesamtpunktzahl in Block </a:t>
            </a:r>
            <a:r>
              <a:rPr lang="de-DE" sz="2800" dirty="0" smtClean="0"/>
              <a:t>II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832553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48680"/>
            <a:ext cx="734481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Bestehen der Abiturprüfung</a:t>
            </a:r>
          </a:p>
          <a:p>
            <a:r>
              <a:rPr lang="de-DE" sz="2800" dirty="0"/>
              <a:t>mindestens </a:t>
            </a:r>
            <a:r>
              <a:rPr lang="de-DE" sz="2800" b="1" dirty="0"/>
              <a:t>100 Punkte </a:t>
            </a:r>
            <a:r>
              <a:rPr lang="de-DE" sz="2800" dirty="0"/>
              <a:t>als Gesamtpunktzahl in Block II</a:t>
            </a:r>
          </a:p>
          <a:p>
            <a:r>
              <a:rPr lang="de-DE" sz="2800" dirty="0"/>
              <a:t>In </a:t>
            </a:r>
            <a:r>
              <a:rPr lang="de-DE" sz="2800" b="1" dirty="0"/>
              <a:t>zwei Prüfungsfächern, darunter ein LK</a:t>
            </a:r>
            <a:r>
              <a:rPr lang="de-DE" sz="2800" dirty="0"/>
              <a:t>, müssen mindestens jeweils </a:t>
            </a:r>
            <a:r>
              <a:rPr lang="de-DE" sz="2800" dirty="0" smtClean="0"/>
              <a:t>25 Punkte </a:t>
            </a:r>
            <a:r>
              <a:rPr lang="de-DE" sz="2800" dirty="0"/>
              <a:t>erreicht werden, d.h. Prüfungsnote muss </a:t>
            </a:r>
            <a:r>
              <a:rPr lang="de-DE" sz="2800" dirty="0" smtClean="0"/>
              <a:t>glatt ausreichend </a:t>
            </a:r>
            <a:r>
              <a:rPr lang="de-DE" sz="2800" dirty="0"/>
              <a:t>(</a:t>
            </a:r>
            <a:r>
              <a:rPr lang="de-DE" sz="2800" b="1" dirty="0"/>
              <a:t>5 </a:t>
            </a:r>
            <a:r>
              <a:rPr lang="de-DE" sz="2800" b="1" dirty="0" smtClean="0"/>
              <a:t>Punkte</a:t>
            </a:r>
            <a:r>
              <a:rPr lang="de-DE" sz="2800" dirty="0" smtClean="0"/>
              <a:t>) sein.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83255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755576" y="548680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Bildung der </a:t>
            </a:r>
            <a:r>
              <a:rPr lang="de-DE" sz="3600" b="1" dirty="0" smtClean="0"/>
              <a:t>Gesamtqualifikation</a:t>
            </a:r>
          </a:p>
          <a:p>
            <a:endParaRPr lang="de-DE" sz="3600" b="1" dirty="0"/>
          </a:p>
          <a:p>
            <a:r>
              <a:rPr lang="sv-SE" sz="3600" dirty="0"/>
              <a:t>Block I + Block II = Abiturpunkte</a:t>
            </a:r>
          </a:p>
          <a:p>
            <a:r>
              <a:rPr lang="de-DE" sz="3600" dirty="0"/>
              <a:t>(Q 1 + Q2) (Abiturprüfung</a:t>
            </a:r>
            <a:r>
              <a:rPr lang="de-DE" sz="3600" dirty="0" smtClean="0"/>
              <a:t>)</a:t>
            </a:r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4294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48680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Bestehen der Abiturprüfung</a:t>
            </a:r>
          </a:p>
          <a:p>
            <a:r>
              <a:rPr lang="de-DE" sz="2800" dirty="0"/>
              <a:t>mindestens </a:t>
            </a:r>
            <a:r>
              <a:rPr lang="de-DE" sz="2800" b="1" dirty="0"/>
              <a:t>100 Punkte </a:t>
            </a:r>
            <a:r>
              <a:rPr lang="de-DE" sz="2800" dirty="0"/>
              <a:t>als Gesamtpunktzahl in Block II</a:t>
            </a:r>
          </a:p>
          <a:p>
            <a:r>
              <a:rPr lang="de-DE" sz="2800" dirty="0"/>
              <a:t>In </a:t>
            </a:r>
            <a:r>
              <a:rPr lang="de-DE" sz="2800" b="1" dirty="0"/>
              <a:t>zwei Prüfungsfächern, darunter ein LK</a:t>
            </a:r>
            <a:r>
              <a:rPr lang="de-DE" sz="2800" dirty="0"/>
              <a:t>, müssen mindestens jeweils </a:t>
            </a:r>
            <a:r>
              <a:rPr lang="de-DE" sz="2800" dirty="0" smtClean="0"/>
              <a:t>25 Punkte </a:t>
            </a:r>
            <a:r>
              <a:rPr lang="de-DE" sz="2800" dirty="0"/>
              <a:t>erreicht werden, d.h. Prüfungsnote muss </a:t>
            </a:r>
            <a:r>
              <a:rPr lang="de-DE" sz="2800" dirty="0" smtClean="0"/>
              <a:t>glatt ausreichend </a:t>
            </a:r>
            <a:r>
              <a:rPr lang="de-DE" sz="2800" dirty="0"/>
              <a:t>(</a:t>
            </a:r>
            <a:r>
              <a:rPr lang="de-DE" sz="2800" b="1" dirty="0"/>
              <a:t>5 </a:t>
            </a:r>
            <a:r>
              <a:rPr lang="de-DE" sz="2800" b="1" dirty="0" smtClean="0"/>
              <a:t>Punkte</a:t>
            </a:r>
            <a:r>
              <a:rPr lang="de-DE" sz="2800" dirty="0" smtClean="0"/>
              <a:t>) sein.</a:t>
            </a:r>
          </a:p>
          <a:p>
            <a:endParaRPr lang="de-DE" sz="2800" dirty="0"/>
          </a:p>
          <a:p>
            <a:r>
              <a:rPr lang="de-DE" sz="2800" dirty="0"/>
              <a:t>Abiturprüfung kann bei Nichtbestehen einmal wiederholt werden</a:t>
            </a:r>
            <a:r>
              <a:rPr lang="de-DE" sz="2800" dirty="0" smtClean="0"/>
              <a:t>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832553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548680"/>
            <a:ext cx="734481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Bestehen der Abiturprüfung</a:t>
            </a:r>
          </a:p>
          <a:p>
            <a:r>
              <a:rPr lang="de-DE" sz="2800" dirty="0"/>
              <a:t>mindestens </a:t>
            </a:r>
            <a:r>
              <a:rPr lang="de-DE" sz="2800" b="1" dirty="0"/>
              <a:t>100 Punkte </a:t>
            </a:r>
            <a:r>
              <a:rPr lang="de-DE" sz="2800" dirty="0"/>
              <a:t>als Gesamtpunktzahl in Block II</a:t>
            </a:r>
          </a:p>
          <a:p>
            <a:r>
              <a:rPr lang="de-DE" sz="2800" dirty="0"/>
              <a:t>In </a:t>
            </a:r>
            <a:r>
              <a:rPr lang="de-DE" sz="2800" b="1" dirty="0"/>
              <a:t>zwei Prüfungsfächern, darunter ein LK</a:t>
            </a:r>
            <a:r>
              <a:rPr lang="de-DE" sz="2800" dirty="0"/>
              <a:t>, müssen mindestens jeweils </a:t>
            </a:r>
            <a:r>
              <a:rPr lang="de-DE" sz="2800" dirty="0" smtClean="0"/>
              <a:t>25 Punkte </a:t>
            </a:r>
            <a:r>
              <a:rPr lang="de-DE" sz="2800" dirty="0"/>
              <a:t>erreicht werden, d.h. Prüfungsnote muss </a:t>
            </a:r>
            <a:r>
              <a:rPr lang="de-DE" sz="2800" dirty="0" smtClean="0"/>
              <a:t>glatt ausreichend </a:t>
            </a:r>
            <a:r>
              <a:rPr lang="de-DE" sz="2800" dirty="0"/>
              <a:t>(</a:t>
            </a:r>
            <a:r>
              <a:rPr lang="de-DE" sz="2800" b="1" dirty="0"/>
              <a:t>5 </a:t>
            </a:r>
            <a:r>
              <a:rPr lang="de-DE" sz="2800" b="1" dirty="0" smtClean="0"/>
              <a:t>Punkte</a:t>
            </a:r>
            <a:r>
              <a:rPr lang="de-DE" sz="2800" dirty="0" smtClean="0"/>
              <a:t>) sein.</a:t>
            </a:r>
          </a:p>
          <a:p>
            <a:endParaRPr lang="de-DE" sz="2800" dirty="0"/>
          </a:p>
          <a:p>
            <a:r>
              <a:rPr lang="de-DE" sz="2800" dirty="0"/>
              <a:t>Abiturprüfung kann bei Nichtbestehen einmal wiederholt werden.</a:t>
            </a:r>
          </a:p>
          <a:p>
            <a:r>
              <a:rPr lang="de-DE" sz="2800" dirty="0"/>
              <a:t>(Folge: Auch die Leistungen der Q2 sowie die Zulassung müssen neu </a:t>
            </a:r>
            <a:r>
              <a:rPr lang="de-DE" sz="2800" dirty="0" smtClean="0"/>
              <a:t>erworben werden</a:t>
            </a:r>
            <a:r>
              <a:rPr lang="de-DE" sz="28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832553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</a:t>
            </a:r>
            <a:r>
              <a:rPr lang="de-DE" sz="3600" b="1" dirty="0" smtClean="0"/>
              <a:t>Fach</a:t>
            </a:r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8128289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Fach</a:t>
            </a:r>
          </a:p>
          <a:p>
            <a:r>
              <a:rPr lang="de-DE" sz="2400" b="1" dirty="0"/>
              <a:t>Verpflichtend </a:t>
            </a:r>
            <a:r>
              <a:rPr lang="de-DE" sz="2400" dirty="0"/>
              <a:t>bei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12984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Fach</a:t>
            </a:r>
          </a:p>
          <a:p>
            <a:r>
              <a:rPr lang="de-DE" sz="2400" b="1" dirty="0"/>
              <a:t>Verpflichtend </a:t>
            </a:r>
            <a:r>
              <a:rPr lang="de-DE" sz="2400" dirty="0"/>
              <a:t>bei</a:t>
            </a:r>
          </a:p>
          <a:p>
            <a:r>
              <a:rPr lang="de-DE" sz="2400" b="1" dirty="0"/>
              <a:t>Abweichungsprüfung: </a:t>
            </a:r>
            <a:r>
              <a:rPr lang="de-DE" sz="2400" dirty="0"/>
              <a:t>Abweichung des Prüfungsergebnisses um 4 oder mehr</a:t>
            </a:r>
          </a:p>
          <a:p>
            <a:r>
              <a:rPr lang="de-DE" sz="2400" dirty="0"/>
              <a:t>Punkte von der „Vornote“ (= Durchschnitt der vier Halbjahresnoten aus Q</a:t>
            </a:r>
            <a:r>
              <a:rPr lang="de-DE" sz="2400" dirty="0" smtClean="0"/>
              <a:t>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129842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Fach</a:t>
            </a:r>
          </a:p>
          <a:p>
            <a:r>
              <a:rPr lang="de-DE" sz="2400" b="1" dirty="0"/>
              <a:t>Verpflichtend </a:t>
            </a:r>
            <a:r>
              <a:rPr lang="de-DE" sz="2400" dirty="0"/>
              <a:t>bei</a:t>
            </a:r>
          </a:p>
          <a:p>
            <a:r>
              <a:rPr lang="de-DE" sz="2400" b="1" dirty="0"/>
              <a:t>Abweichungsprüfung: </a:t>
            </a:r>
            <a:r>
              <a:rPr lang="de-DE" sz="2400" dirty="0"/>
              <a:t>Abweichung des Prüfungsergebnisses um 4 oder mehr</a:t>
            </a:r>
          </a:p>
          <a:p>
            <a:r>
              <a:rPr lang="de-DE" sz="2400" dirty="0"/>
              <a:t>Punkte von der „Vornote“ (= Durchschnitt der vier Halbjahresnoten aus Q)</a:t>
            </a:r>
          </a:p>
          <a:p>
            <a:r>
              <a:rPr lang="de-DE" sz="2400" b="1" dirty="0" err="1"/>
              <a:t>Bestehensprüfung</a:t>
            </a:r>
            <a:r>
              <a:rPr lang="de-DE" sz="2400" b="1" dirty="0"/>
              <a:t>: </a:t>
            </a:r>
            <a:r>
              <a:rPr lang="de-DE" sz="2400" dirty="0"/>
              <a:t>Bedingungen für Bestehen der Abiturprüfung nicht erfüllt</a:t>
            </a:r>
          </a:p>
          <a:p>
            <a:r>
              <a:rPr lang="de-DE" sz="2400" dirty="0"/>
              <a:t>(siehe vorherige Folie</a:t>
            </a:r>
            <a:r>
              <a:rPr lang="de-DE" sz="2400" dirty="0" smtClean="0"/>
              <a:t>)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129842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Fach</a:t>
            </a:r>
          </a:p>
          <a:p>
            <a:r>
              <a:rPr lang="de-DE" sz="2400" b="1" dirty="0"/>
              <a:t>Verpflichtend </a:t>
            </a:r>
            <a:r>
              <a:rPr lang="de-DE" sz="2400" dirty="0"/>
              <a:t>bei</a:t>
            </a:r>
          </a:p>
          <a:p>
            <a:r>
              <a:rPr lang="de-DE" sz="2400" b="1" dirty="0"/>
              <a:t>Abweichungsprüfung: </a:t>
            </a:r>
            <a:r>
              <a:rPr lang="de-DE" sz="2400" dirty="0"/>
              <a:t>Abweichung des Prüfungsergebnisses um 4 oder mehr</a:t>
            </a:r>
          </a:p>
          <a:p>
            <a:r>
              <a:rPr lang="de-DE" sz="2400" dirty="0"/>
              <a:t>Punkte von der „Vornote“ (= Durchschnitt der vier Halbjahresnoten aus Q)</a:t>
            </a:r>
          </a:p>
          <a:p>
            <a:r>
              <a:rPr lang="de-DE" sz="2400" b="1" dirty="0" err="1"/>
              <a:t>Bestehensprüfung</a:t>
            </a:r>
            <a:r>
              <a:rPr lang="de-DE" sz="2400" b="1" dirty="0"/>
              <a:t>: </a:t>
            </a:r>
            <a:r>
              <a:rPr lang="de-DE" sz="2400" dirty="0"/>
              <a:t>Bedingungen für Bestehen der Abiturprüfung nicht erfüllt</a:t>
            </a:r>
          </a:p>
          <a:p>
            <a:r>
              <a:rPr lang="de-DE" sz="2400" dirty="0"/>
              <a:t>(siehe vorherige Folie</a:t>
            </a:r>
            <a:r>
              <a:rPr lang="de-DE" sz="2400" dirty="0" smtClean="0"/>
              <a:t>)</a:t>
            </a:r>
          </a:p>
          <a:p>
            <a:endParaRPr lang="de-DE" sz="2400" dirty="0"/>
          </a:p>
          <a:p>
            <a:r>
              <a:rPr lang="de-DE" sz="2400" b="1" dirty="0"/>
              <a:t>Freiwillig zur Verbesserung </a:t>
            </a:r>
            <a:r>
              <a:rPr lang="de-DE" sz="2400" dirty="0"/>
              <a:t>der Gesamtdurchschnittsnote</a:t>
            </a:r>
          </a:p>
          <a:p>
            <a:endParaRPr lang="de-D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0129842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332656"/>
            <a:ext cx="741682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Mündliche Prüfungen 1.-3. Fach</a:t>
            </a:r>
          </a:p>
          <a:p>
            <a:r>
              <a:rPr lang="de-DE" sz="2400" b="1" dirty="0"/>
              <a:t>Verpflichtend </a:t>
            </a:r>
            <a:r>
              <a:rPr lang="de-DE" sz="2400" dirty="0"/>
              <a:t>bei</a:t>
            </a:r>
          </a:p>
          <a:p>
            <a:r>
              <a:rPr lang="de-DE" sz="2400" b="1" dirty="0"/>
              <a:t>Abweichungsprüfung: </a:t>
            </a:r>
            <a:r>
              <a:rPr lang="de-DE" sz="2400" dirty="0"/>
              <a:t>Abweichung des Prüfungsergebnisses um 4 oder mehr</a:t>
            </a:r>
          </a:p>
          <a:p>
            <a:r>
              <a:rPr lang="de-DE" sz="2400" dirty="0"/>
              <a:t>Punkte von der „Vornote“ (= Durchschnitt der vier Halbjahresnoten aus Q)</a:t>
            </a:r>
          </a:p>
          <a:p>
            <a:r>
              <a:rPr lang="de-DE" sz="2400" b="1" dirty="0" err="1"/>
              <a:t>Bestehensprüfung</a:t>
            </a:r>
            <a:r>
              <a:rPr lang="de-DE" sz="2400" b="1" dirty="0"/>
              <a:t>: </a:t>
            </a:r>
            <a:r>
              <a:rPr lang="de-DE" sz="2400" dirty="0"/>
              <a:t>Bedingungen für Bestehen der Abiturprüfung nicht erfüllt</a:t>
            </a:r>
          </a:p>
          <a:p>
            <a:r>
              <a:rPr lang="de-DE" sz="2400" dirty="0"/>
              <a:t>(siehe vorherige Folie</a:t>
            </a:r>
            <a:r>
              <a:rPr lang="de-DE" sz="2400" dirty="0" smtClean="0"/>
              <a:t>)</a:t>
            </a:r>
          </a:p>
          <a:p>
            <a:endParaRPr lang="de-DE" sz="2400" dirty="0"/>
          </a:p>
          <a:p>
            <a:r>
              <a:rPr lang="de-DE" sz="2400" b="1" dirty="0"/>
              <a:t>Freiwillig zur Verbesserung </a:t>
            </a:r>
            <a:r>
              <a:rPr lang="de-DE" sz="2400" dirty="0"/>
              <a:t>der Gesamtdurchschnittsnote</a:t>
            </a:r>
          </a:p>
          <a:p>
            <a:endParaRPr lang="de-DE" sz="2400" b="1" dirty="0" smtClean="0"/>
          </a:p>
          <a:p>
            <a:r>
              <a:rPr lang="de-DE" sz="2400" b="1" dirty="0" smtClean="0"/>
              <a:t>Wertung</a:t>
            </a:r>
            <a:r>
              <a:rPr lang="de-DE" sz="2400" b="1" dirty="0"/>
              <a:t>:</a:t>
            </a:r>
          </a:p>
          <a:p>
            <a:r>
              <a:rPr lang="de-DE" sz="2400" dirty="0" smtClean="0"/>
              <a:t>Bildung </a:t>
            </a:r>
            <a:r>
              <a:rPr lang="de-DE" sz="2400" dirty="0"/>
              <a:t>des Endergebnisses im Verhältnis 2 (schriftlich) zu 1 (mündlich)</a:t>
            </a:r>
          </a:p>
        </p:txBody>
      </p:sp>
    </p:spTree>
    <p:extLst>
      <p:ext uri="{BB962C8B-B14F-4D97-AF65-F5344CB8AC3E}">
        <p14:creationId xmlns:p14="http://schemas.microsoft.com/office/powerpoint/2010/main" val="20129842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ildergebnis für erfolg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1259632" y="404664"/>
            <a:ext cx="590719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4000" b="1" dirty="0" smtClean="0"/>
              <a:t>Erfolg hat drei Buchstaben </a:t>
            </a:r>
          </a:p>
          <a:p>
            <a:pPr algn="ctr"/>
            <a:r>
              <a:rPr lang="de-DE" sz="4000" b="1" dirty="0" smtClean="0"/>
              <a:t>TUN</a:t>
            </a:r>
          </a:p>
          <a:p>
            <a:pPr algn="ctr"/>
            <a:r>
              <a:rPr lang="de-DE" sz="4000" b="1" dirty="0" smtClean="0"/>
              <a:t>(Goethe)</a:t>
            </a:r>
            <a:endParaRPr lang="de-DE" sz="40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971600" y="2636912"/>
            <a:ext cx="280557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 smtClean="0"/>
              <a:t>80 % Fleiß</a:t>
            </a:r>
          </a:p>
          <a:p>
            <a:r>
              <a:rPr lang="de-DE" sz="4000" dirty="0" smtClean="0"/>
              <a:t>10 % Geduld</a:t>
            </a:r>
          </a:p>
          <a:p>
            <a:r>
              <a:rPr lang="de-DE" sz="4000" u="sng" smtClean="0"/>
              <a:t>10 % </a:t>
            </a:r>
            <a:r>
              <a:rPr lang="de-DE" sz="4000" u="sng" dirty="0" smtClean="0"/>
              <a:t>Glück</a:t>
            </a:r>
          </a:p>
          <a:p>
            <a:pPr algn="ctr"/>
            <a:r>
              <a:rPr lang="de-DE" sz="4000" dirty="0" smtClean="0"/>
              <a:t>Erfolg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148064" y="3284984"/>
            <a:ext cx="30636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Wir wünschen Euch</a:t>
            </a:r>
          </a:p>
          <a:p>
            <a:r>
              <a:rPr lang="de-DE" sz="2800" dirty="0" smtClean="0"/>
              <a:t> viel Erfolg!!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64474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755576" y="548680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Bildung der </a:t>
            </a:r>
            <a:r>
              <a:rPr lang="de-DE" sz="3600" b="1" dirty="0" smtClean="0"/>
              <a:t>Gesamtqualifikation</a:t>
            </a:r>
          </a:p>
          <a:p>
            <a:endParaRPr lang="de-DE" sz="3600" b="1" dirty="0"/>
          </a:p>
          <a:p>
            <a:r>
              <a:rPr lang="sv-SE" sz="3600" dirty="0"/>
              <a:t>Block I + Block II = Abiturpunkte</a:t>
            </a:r>
          </a:p>
          <a:p>
            <a:r>
              <a:rPr lang="de-DE" sz="3600" dirty="0"/>
              <a:t>(Q 1 + Q2) (Abiturprüfung</a:t>
            </a:r>
            <a:r>
              <a:rPr lang="de-DE" sz="3600" dirty="0" smtClean="0"/>
              <a:t>)</a:t>
            </a:r>
          </a:p>
          <a:p>
            <a:endParaRPr lang="de-DE" sz="3600" dirty="0"/>
          </a:p>
          <a:p>
            <a:r>
              <a:rPr lang="de-DE" sz="3600" dirty="0"/>
              <a:t>200 – 600 P. +</a:t>
            </a:r>
            <a:r>
              <a:rPr lang="de-DE" sz="3600" dirty="0" smtClean="0"/>
              <a:t>100 </a:t>
            </a:r>
            <a:r>
              <a:rPr lang="de-DE" sz="3600" dirty="0"/>
              <a:t>– 300 P. = 300-900 P</a:t>
            </a:r>
            <a:r>
              <a:rPr lang="de-DE" sz="3600" dirty="0" smtClean="0"/>
              <a:t>.</a:t>
            </a:r>
          </a:p>
          <a:p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4294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755576" y="548680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/>
              <a:t>Bildung der </a:t>
            </a:r>
            <a:r>
              <a:rPr lang="de-DE" sz="3600" b="1" dirty="0" smtClean="0"/>
              <a:t>Gesamtqualifikation</a:t>
            </a:r>
          </a:p>
          <a:p>
            <a:endParaRPr lang="de-DE" sz="3600" b="1" dirty="0"/>
          </a:p>
          <a:p>
            <a:r>
              <a:rPr lang="sv-SE" sz="3600" dirty="0"/>
              <a:t>Block I + Block II = Abiturpunkte</a:t>
            </a:r>
          </a:p>
          <a:p>
            <a:r>
              <a:rPr lang="de-DE" sz="3600" dirty="0"/>
              <a:t>(Q 1 + Q2) (Abiturprüfung</a:t>
            </a:r>
            <a:r>
              <a:rPr lang="de-DE" sz="3600" dirty="0" smtClean="0"/>
              <a:t>)</a:t>
            </a:r>
          </a:p>
          <a:p>
            <a:endParaRPr lang="de-DE" sz="3600" dirty="0"/>
          </a:p>
          <a:p>
            <a:r>
              <a:rPr lang="de-DE" sz="3600" dirty="0"/>
              <a:t>200 – 600 P. </a:t>
            </a:r>
            <a:r>
              <a:rPr lang="de-DE" sz="3600" dirty="0" smtClean="0"/>
              <a:t>+100 </a:t>
            </a:r>
            <a:r>
              <a:rPr lang="de-DE" sz="3600" dirty="0"/>
              <a:t>– 300 P. = 300-900 P</a:t>
            </a:r>
            <a:r>
              <a:rPr lang="de-DE" sz="3600" dirty="0" smtClean="0"/>
              <a:t>.</a:t>
            </a:r>
          </a:p>
          <a:p>
            <a:endParaRPr lang="de-DE" sz="3600" dirty="0"/>
          </a:p>
          <a:p>
            <a:r>
              <a:rPr lang="de-DE" sz="3600" dirty="0"/>
              <a:t>Die Durchschnittsnote wird </a:t>
            </a:r>
            <a:r>
              <a:rPr lang="de-DE" sz="3600" dirty="0" smtClean="0"/>
              <a:t>anhand</a:t>
            </a:r>
          </a:p>
          <a:p>
            <a:r>
              <a:rPr lang="de-DE" sz="3600" dirty="0" smtClean="0"/>
              <a:t>einer </a:t>
            </a:r>
            <a:r>
              <a:rPr lang="de-DE" sz="3600" dirty="0"/>
              <a:t>Tabelle bestimmt.</a:t>
            </a:r>
          </a:p>
          <a:p>
            <a:r>
              <a:rPr lang="de-DE" sz="3600" dirty="0"/>
              <a:t>(s. Broschüre des Ministeriums)</a:t>
            </a:r>
          </a:p>
        </p:txBody>
      </p:sp>
    </p:spTree>
    <p:extLst>
      <p:ext uri="{BB962C8B-B14F-4D97-AF65-F5344CB8AC3E}">
        <p14:creationId xmlns:p14="http://schemas.microsoft.com/office/powerpoint/2010/main" val="24294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Berechnung der Punktzahl in Block I (Q1 + Q2)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Einbringungsverpflichtung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/>
              <a:t>4 x 4 Kurse der Abiturfächer</a:t>
            </a:r>
          </a:p>
          <a:p>
            <a:r>
              <a:rPr lang="de-DE" dirty="0"/>
              <a:t>Falls nicht bei den 4x4 Abiturfächern:</a:t>
            </a:r>
          </a:p>
          <a:p>
            <a:r>
              <a:rPr lang="de-DE" dirty="0"/>
              <a:t>4 x D</a:t>
            </a:r>
          </a:p>
          <a:p>
            <a:r>
              <a:rPr lang="de-DE" dirty="0"/>
              <a:t>4 x </a:t>
            </a:r>
            <a:r>
              <a:rPr lang="de-DE" dirty="0" err="1"/>
              <a:t>fortges</a:t>
            </a:r>
            <a:r>
              <a:rPr lang="de-DE" dirty="0"/>
              <a:t>. FS oder </a:t>
            </a:r>
            <a:r>
              <a:rPr lang="de-DE" dirty="0" err="1"/>
              <a:t>neueins</a:t>
            </a:r>
            <a:r>
              <a:rPr lang="de-DE" dirty="0"/>
              <a:t>. FS</a:t>
            </a:r>
          </a:p>
          <a:p>
            <a:r>
              <a:rPr lang="de-DE" dirty="0"/>
              <a:t>2 x </a:t>
            </a:r>
            <a:r>
              <a:rPr lang="de-DE" dirty="0" smtClean="0"/>
              <a:t>KU/</a:t>
            </a:r>
            <a:r>
              <a:rPr lang="de-DE" dirty="0" err="1" smtClean="0"/>
              <a:t>Lit</a:t>
            </a:r>
            <a:r>
              <a:rPr lang="de-DE" dirty="0"/>
              <a:t>.</a:t>
            </a:r>
          </a:p>
          <a:p>
            <a:r>
              <a:rPr lang="de-DE" dirty="0"/>
              <a:t>4 x GW (eventuell noch 2 oder 4 ZK in GE/SW)</a:t>
            </a:r>
          </a:p>
          <a:p>
            <a:r>
              <a:rPr lang="de-DE" dirty="0"/>
              <a:t>4 x M</a:t>
            </a:r>
          </a:p>
          <a:p>
            <a:r>
              <a:rPr lang="de-DE" dirty="0"/>
              <a:t>4 x NW</a:t>
            </a:r>
          </a:p>
          <a:p>
            <a:r>
              <a:rPr lang="de-DE" dirty="0"/>
              <a:t>2 x RE/PL</a:t>
            </a:r>
          </a:p>
          <a:p>
            <a:r>
              <a:rPr lang="de-DE" dirty="0"/>
              <a:t>2 x weitere FS oder weiteres Fach aus AF III aus </a:t>
            </a:r>
            <a:r>
              <a:rPr lang="de-DE" dirty="0" smtClean="0"/>
              <a:t>Q2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/>
              <a:t>Aufstockung </a:t>
            </a:r>
            <a:r>
              <a:rPr lang="de-DE" dirty="0"/>
              <a:t>mit weiteren Kursen auf </a:t>
            </a:r>
            <a:r>
              <a:rPr lang="de-DE" b="1" dirty="0"/>
              <a:t>mind. 35 Kurse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77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836712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Bedingungen für die Zulassung zur </a:t>
            </a:r>
            <a:r>
              <a:rPr lang="de-DE" sz="2400" b="1" dirty="0" smtClean="0"/>
              <a:t>Abiturprüfung</a:t>
            </a:r>
          </a:p>
          <a:p>
            <a:endParaRPr lang="de-DE" sz="2400" b="1" dirty="0"/>
          </a:p>
          <a:p>
            <a:r>
              <a:rPr lang="de-DE" sz="2400" dirty="0"/>
              <a:t>Maximal zulässige Anzahl von Defiziten (20 %) bei Einbringung von:</a:t>
            </a:r>
          </a:p>
          <a:p>
            <a:r>
              <a:rPr lang="de-DE" sz="2400" dirty="0"/>
              <a:t>35 – 37 Kursen: 7 Defizite, davon höchstens 3 LK-Defizite</a:t>
            </a:r>
          </a:p>
          <a:p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77247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836712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Bedingungen für die Zulassung zur </a:t>
            </a:r>
            <a:r>
              <a:rPr lang="de-DE" sz="2400" b="1" dirty="0" smtClean="0"/>
              <a:t>Abiturprüfung</a:t>
            </a:r>
          </a:p>
          <a:p>
            <a:endParaRPr lang="de-DE" sz="2400" b="1" dirty="0"/>
          </a:p>
          <a:p>
            <a:r>
              <a:rPr lang="de-DE" sz="2400" dirty="0"/>
              <a:t>Maximal zulässige Anzahl von Defiziten (20 %) bei Einbringung von:</a:t>
            </a:r>
          </a:p>
          <a:p>
            <a:r>
              <a:rPr lang="de-DE" sz="2400" dirty="0"/>
              <a:t>35 – 37 Kursen: 7 Defizite, davon höchstens 3 LK-Defizite</a:t>
            </a:r>
          </a:p>
          <a:p>
            <a:r>
              <a:rPr lang="de-DE" sz="2400" dirty="0"/>
              <a:t>38 – 40 Kursen: 8 Defizite, davon höchstens 3 LK-Defizite</a:t>
            </a:r>
          </a:p>
          <a:p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31093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560" y="836712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Bedingungen für die Zulassung zur </a:t>
            </a:r>
            <a:r>
              <a:rPr lang="de-DE" sz="2400" b="1" dirty="0" smtClean="0"/>
              <a:t>Abiturprüfung</a:t>
            </a:r>
          </a:p>
          <a:p>
            <a:endParaRPr lang="de-DE" sz="2400" b="1" dirty="0"/>
          </a:p>
          <a:p>
            <a:r>
              <a:rPr lang="de-DE" sz="2400" dirty="0"/>
              <a:t>Maximal zulässige Anzahl von Defiziten (20 %) bei Einbringung von:</a:t>
            </a:r>
          </a:p>
          <a:p>
            <a:r>
              <a:rPr lang="de-DE" sz="2400" dirty="0"/>
              <a:t>35 – 37 Kursen: 7 Defizite, davon höchstens 3 LK-Defizite</a:t>
            </a:r>
          </a:p>
          <a:p>
            <a:r>
              <a:rPr lang="de-DE" sz="2400" dirty="0"/>
              <a:t>38 – 40 Kursen: 8 Defizite, davon höchstens 3 LK-Defizite</a:t>
            </a:r>
          </a:p>
          <a:p>
            <a:endParaRPr lang="de-DE" sz="2400" dirty="0" smtClean="0"/>
          </a:p>
          <a:p>
            <a:r>
              <a:rPr lang="de-DE" sz="2400" dirty="0" smtClean="0"/>
              <a:t>Leistungsdefizit</a:t>
            </a:r>
            <a:r>
              <a:rPr lang="de-DE" sz="2400" dirty="0"/>
              <a:t>: weniger als 5 Punkte, also auch 4 -</a:t>
            </a:r>
          </a:p>
          <a:p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5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1159</Words>
  <Application>Microsoft Office PowerPoint</Application>
  <PresentationFormat>Bildschirmpräsentation (4:3)</PresentationFormat>
  <Paragraphs>211</Paragraphs>
  <Slides>38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38</vt:i4>
      </vt:variant>
    </vt:vector>
  </HeadingPairs>
  <TitlesOfParts>
    <vt:vector size="39" baseType="lpstr">
      <vt:lpstr>Larissa</vt:lpstr>
      <vt:lpstr>Bildung der Gesamtqualifikation Bedingungen für die Zulassung zur Abiturprüfung </vt:lpstr>
      <vt:lpstr>PowerPoint-Präsentation</vt:lpstr>
      <vt:lpstr>PowerPoint-Präsentation</vt:lpstr>
      <vt:lpstr>PowerPoint-Präsentation</vt:lpstr>
      <vt:lpstr>PowerPoint-Präsentation</vt:lpstr>
      <vt:lpstr>Berechnung der Punktzahl in Block I (Q1 + Q2)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Bedingungen für die Zulassung zur Abiturprüfung Bildung der Gesamtqualifikation</dc:title>
  <dc:creator>Verwaltung</dc:creator>
  <cp:lastModifiedBy>Programmadministrator</cp:lastModifiedBy>
  <cp:revision>13</cp:revision>
  <dcterms:created xsi:type="dcterms:W3CDTF">2015-01-16T09:13:30Z</dcterms:created>
  <dcterms:modified xsi:type="dcterms:W3CDTF">2016-08-23T13:08:02Z</dcterms:modified>
</cp:coreProperties>
</file>